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87" r:id="rId13"/>
    <p:sldId id="281" r:id="rId14"/>
    <p:sldId id="282" r:id="rId15"/>
    <p:sldId id="283" r:id="rId16"/>
    <p:sldId id="284" r:id="rId17"/>
    <p:sldId id="266" r:id="rId18"/>
    <p:sldId id="268" r:id="rId19"/>
    <p:sldId id="269" r:id="rId20"/>
    <p:sldId id="270" r:id="rId21"/>
    <p:sldId id="271" r:id="rId22"/>
    <p:sldId id="272" r:id="rId23"/>
    <p:sldId id="285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404664"/>
            <a:ext cx="50829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Профессиональные стандарты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сфере общего образования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70080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Педагога ( учителя, воспитателя) </a:t>
            </a:r>
          </a:p>
          <a:p>
            <a:r>
              <a:rPr lang="ru-RU" sz="2400" dirty="0" smtClean="0"/>
              <a:t>Приказ Минтруда РФ от 18.11..2013, № 544н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708920"/>
            <a:ext cx="59266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Педагога-психолога, </a:t>
            </a:r>
          </a:p>
          <a:p>
            <a:r>
              <a:rPr lang="ru-RU" sz="2400" dirty="0" smtClean="0"/>
              <a:t>Приказ Минтруда РФ от 24.07.2015, № 514н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3789040"/>
            <a:ext cx="7925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 дополнительного образования детей и взрослых,</a:t>
            </a:r>
          </a:p>
          <a:p>
            <a:r>
              <a:rPr lang="ru-RU" sz="2400" dirty="0" smtClean="0"/>
              <a:t> приказ Минтруда РФ от 8.09.2015. № 613н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4725144"/>
            <a:ext cx="56252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Специалист в области воспитания, </a:t>
            </a:r>
          </a:p>
          <a:p>
            <a:r>
              <a:rPr lang="ru-RU" sz="2400" dirty="0" smtClean="0"/>
              <a:t>Приказ Минтруда РФ от 10.01.2017 №10н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34078" r="62094" b="13751"/>
          <a:stretch>
            <a:fillRect/>
          </a:stretch>
        </p:blipFill>
        <p:spPr bwMode="auto">
          <a:xfrm>
            <a:off x="467544" y="188640"/>
            <a:ext cx="1872208" cy="620168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28416" t="21454" r="60515" b="39959"/>
          <a:stretch>
            <a:fillRect/>
          </a:stretch>
        </p:blipFill>
        <p:spPr bwMode="auto">
          <a:xfrm>
            <a:off x="2627784" y="260648"/>
            <a:ext cx="2592288" cy="53285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 l="28970" t="38188" r="60515" b="28344"/>
          <a:stretch>
            <a:fillRect/>
          </a:stretch>
        </p:blipFill>
        <p:spPr bwMode="auto">
          <a:xfrm>
            <a:off x="5580112" y="332656"/>
            <a:ext cx="2520280" cy="511256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5661248"/>
            <a:ext cx="3784882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ВОСПИТАНИЕ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 l="37824" t="30313" r="52214" b="18500"/>
          <a:stretch>
            <a:fillRect/>
          </a:stretch>
        </p:blipFill>
        <p:spPr bwMode="auto">
          <a:xfrm>
            <a:off x="395536" y="404663"/>
            <a:ext cx="2232248" cy="582464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 l="39485" t="31297" r="51107" b="40156"/>
          <a:stretch>
            <a:fillRect/>
          </a:stretch>
        </p:blipFill>
        <p:spPr bwMode="auto">
          <a:xfrm>
            <a:off x="2843808" y="476672"/>
            <a:ext cx="2232248" cy="532859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 l="39485" t="49016" r="51107" b="22438"/>
          <a:stretch>
            <a:fillRect/>
          </a:stretch>
        </p:blipFill>
        <p:spPr bwMode="auto">
          <a:xfrm>
            <a:off x="5364087" y="476672"/>
            <a:ext cx="2997023" cy="511256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76056" y="5733256"/>
            <a:ext cx="289797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РАЗВИТИЕ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28172" r="10071" b="9813"/>
          <a:stretch>
            <a:fillRect/>
          </a:stretch>
        </p:blipFill>
        <p:spPr bwMode="auto">
          <a:xfrm>
            <a:off x="251520" y="404664"/>
            <a:ext cx="855866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9528" t="23250" r="16712" b="9813"/>
          <a:stretch>
            <a:fillRect/>
          </a:stretch>
        </p:blipFill>
        <p:spPr bwMode="auto">
          <a:xfrm>
            <a:off x="539552" y="476672"/>
            <a:ext cx="7848872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28" y="332656"/>
            <a:ext cx="907517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/>
              <a:t>Трудовые действия:</a:t>
            </a:r>
          </a:p>
          <a:p>
            <a:r>
              <a:rPr lang="ru-RU" dirty="0" smtClean="0"/>
              <a:t>Участие  в разработке ООП в соответствии с ФГОС,</a:t>
            </a:r>
          </a:p>
          <a:p>
            <a:r>
              <a:rPr lang="ru-RU" dirty="0" smtClean="0"/>
              <a:t>Участие в создании безопасной  и психологически комфортной образовательной среды…,</a:t>
            </a:r>
          </a:p>
          <a:p>
            <a:r>
              <a:rPr lang="ru-RU" dirty="0" smtClean="0"/>
              <a:t>Планирование и реализация  образовательной работы в группе детей раннего и /или </a:t>
            </a:r>
          </a:p>
          <a:p>
            <a:r>
              <a:rPr lang="ru-RU" dirty="0" smtClean="0"/>
              <a:t>дошкольного возраста в соответствии ФГОС,</a:t>
            </a:r>
          </a:p>
          <a:p>
            <a:r>
              <a:rPr lang="ru-RU" dirty="0" smtClean="0"/>
              <a:t>Организация и проведение мониторинга освоения детьми ООП,</a:t>
            </a:r>
          </a:p>
          <a:p>
            <a:r>
              <a:rPr lang="ru-RU" dirty="0" smtClean="0"/>
              <a:t>Участие в  планировании и корректировке образовательных задач совместно </a:t>
            </a:r>
          </a:p>
          <a:p>
            <a:r>
              <a:rPr lang="ru-RU" dirty="0" smtClean="0"/>
              <a:t>с психологом и </a:t>
            </a:r>
            <a:r>
              <a:rPr lang="ru-RU" dirty="0" err="1" smtClean="0"/>
              <a:t>др</a:t>
            </a:r>
            <a:r>
              <a:rPr lang="ru-RU" dirty="0" smtClean="0"/>
              <a:t> специалистами с учётом инд. </a:t>
            </a:r>
            <a:r>
              <a:rPr lang="ru-RU" dirty="0" smtClean="0"/>
              <a:t>особенностей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Реализация педагогических рекомендаций	 специалистов, в  освоении программы</a:t>
            </a:r>
          </a:p>
          <a:p>
            <a:r>
              <a:rPr lang="ru-RU" dirty="0" smtClean="0"/>
              <a:t> детьми, испытывающими трудностями и с детьми с ОВЗ,</a:t>
            </a:r>
          </a:p>
          <a:p>
            <a:r>
              <a:rPr lang="ru-RU" dirty="0" smtClean="0"/>
              <a:t>Развитие профессионально значимых компетенций для решения задач </a:t>
            </a:r>
          </a:p>
          <a:p>
            <a:r>
              <a:rPr lang="ru-RU" dirty="0" smtClean="0"/>
              <a:t>с учётом индивидуальных особенностей,</a:t>
            </a:r>
          </a:p>
          <a:p>
            <a:r>
              <a:rPr lang="ru-RU" dirty="0" smtClean="0"/>
              <a:t>Формирование психологической готовности к  школьному обучению,</a:t>
            </a:r>
          </a:p>
          <a:p>
            <a:r>
              <a:rPr lang="ru-RU" dirty="0" smtClean="0"/>
              <a:t>Создание позитивного психологического климата (доброжелательных отношений</a:t>
            </a:r>
          </a:p>
          <a:p>
            <a:r>
              <a:rPr lang="ru-RU" dirty="0" smtClean="0"/>
              <a:t> между детьми: национально культурные, религиозные, социальные, дети с ОВЗ),</a:t>
            </a:r>
          </a:p>
          <a:p>
            <a:r>
              <a:rPr lang="ru-RU" dirty="0" smtClean="0"/>
              <a:t>Организация конструктивного взаимодействия детей в разных видах деятельности,</a:t>
            </a:r>
          </a:p>
          <a:p>
            <a:r>
              <a:rPr lang="ru-RU" dirty="0" smtClean="0"/>
              <a:t>Активное использование </a:t>
            </a:r>
            <a:r>
              <a:rPr lang="ru-RU" dirty="0" err="1" smtClean="0"/>
              <a:t>недирективной</a:t>
            </a:r>
            <a:r>
              <a:rPr lang="ru-RU" dirty="0" smtClean="0"/>
              <a:t> помощи и поддержка детской инициативы</a:t>
            </a:r>
          </a:p>
          <a:p>
            <a:r>
              <a:rPr lang="ru-RU" dirty="0" smtClean="0"/>
              <a:t> и самостоятельности,</a:t>
            </a:r>
          </a:p>
          <a:p>
            <a:r>
              <a:rPr lang="ru-RU" dirty="0" smtClean="0"/>
              <a:t>Организация  образовательного процесса на основе непосредственного общения </a:t>
            </a:r>
          </a:p>
          <a:p>
            <a:r>
              <a:rPr lang="ru-RU" dirty="0" smtClean="0"/>
              <a:t>с каждым ребёнком и учетом его образовательных потребностей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Необходимые умения:</a:t>
            </a:r>
          </a:p>
          <a:p>
            <a:r>
              <a:rPr lang="ru-RU" dirty="0" smtClean="0"/>
              <a:t>Организовывать виды деятельности: предметная, </a:t>
            </a:r>
            <a:r>
              <a:rPr lang="ru-RU" dirty="0" err="1" smtClean="0"/>
              <a:t>познавательная-исследовательская</a:t>
            </a:r>
            <a:r>
              <a:rPr lang="ru-RU" dirty="0" smtClean="0"/>
              <a:t>, игра  (ролевая, режиссёрская, с правилом), продуктивной, конструирование, создание  возможностей для развития,</a:t>
            </a:r>
          </a:p>
          <a:p>
            <a:endParaRPr lang="ru-RU" dirty="0" smtClean="0"/>
          </a:p>
          <a:p>
            <a:r>
              <a:rPr lang="ru-RU" dirty="0" smtClean="0"/>
              <a:t>Применять методы физического, познавательного  и личностного развития,</a:t>
            </a:r>
          </a:p>
          <a:p>
            <a:r>
              <a:rPr lang="ru-RU" dirty="0" smtClean="0"/>
              <a:t>Использовать методы и средства психолого-педагогического мониторинга ,</a:t>
            </a:r>
          </a:p>
          <a:p>
            <a:endParaRPr lang="ru-RU" dirty="0" smtClean="0"/>
          </a:p>
          <a:p>
            <a:r>
              <a:rPr lang="ru-RU" dirty="0" smtClean="0"/>
              <a:t>Владеть видами развивающих деятельностей дошкольника,</a:t>
            </a:r>
          </a:p>
          <a:p>
            <a:endParaRPr lang="ru-RU" dirty="0" smtClean="0"/>
          </a:p>
          <a:p>
            <a:r>
              <a:rPr lang="ru-RU" dirty="0" smtClean="0"/>
              <a:t>Выстраивать партнёрское взаимодействие с родителями для решения образовательных задач, использовать методы для их психолого-педагогического просвещения,</a:t>
            </a:r>
          </a:p>
          <a:p>
            <a:endParaRPr lang="ru-RU" dirty="0" smtClean="0"/>
          </a:p>
          <a:p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r>
              <a:rPr lang="ru-RU" dirty="0" smtClean="0"/>
              <a:t>, необходимыми и достаточными для планирования, реализации и оценки образовательной работы с детьми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8119467" cy="4862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/>
              <a:t>Необходимые знания:</a:t>
            </a:r>
          </a:p>
          <a:p>
            <a:endParaRPr lang="ru-RU" sz="2000" b="1" u="sng" dirty="0" smtClean="0"/>
          </a:p>
          <a:p>
            <a:r>
              <a:rPr lang="ru-RU" dirty="0" smtClean="0"/>
              <a:t>Специфика дошкольного образования и особенностей организации работы </a:t>
            </a:r>
          </a:p>
          <a:p>
            <a:r>
              <a:rPr lang="ru-RU" dirty="0" smtClean="0"/>
              <a:t>с детьми раннего и дошкольного возраста,</a:t>
            </a:r>
          </a:p>
          <a:p>
            <a:endParaRPr lang="ru-RU" dirty="0" smtClean="0"/>
          </a:p>
          <a:p>
            <a:r>
              <a:rPr lang="ru-RU" dirty="0" smtClean="0"/>
              <a:t>Основные психологические подходы: культурно-исторический, 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</a:t>
            </a:r>
          </a:p>
          <a:p>
            <a:r>
              <a:rPr lang="ru-RU" dirty="0" smtClean="0"/>
              <a:t>и личностный; основы дошкольной педагогики, включая классические системы </a:t>
            </a:r>
          </a:p>
          <a:p>
            <a:r>
              <a:rPr lang="ru-RU" dirty="0" smtClean="0"/>
              <a:t>дошкольного воспитания,</a:t>
            </a:r>
          </a:p>
          <a:p>
            <a:endParaRPr lang="ru-RU" dirty="0" smtClean="0"/>
          </a:p>
          <a:p>
            <a:r>
              <a:rPr lang="ru-RU" dirty="0" smtClean="0"/>
              <a:t>Общие закономерности развития ребёнка в раннем и дошкольном возрасте,</a:t>
            </a:r>
          </a:p>
          <a:p>
            <a:r>
              <a:rPr lang="ru-RU" dirty="0" smtClean="0"/>
              <a:t>Особенности становления и развития детских деятельностей в раннем и </a:t>
            </a:r>
          </a:p>
          <a:p>
            <a:r>
              <a:rPr lang="ru-RU" dirty="0" smtClean="0"/>
              <a:t>дошкольном возрасте,</a:t>
            </a:r>
          </a:p>
          <a:p>
            <a:endParaRPr lang="ru-RU" dirty="0" smtClean="0"/>
          </a:p>
          <a:p>
            <a:r>
              <a:rPr lang="ru-RU" dirty="0" smtClean="0"/>
              <a:t>Основы теории физического, познавательного и личностного развития детей </a:t>
            </a:r>
          </a:p>
          <a:p>
            <a:r>
              <a:rPr lang="ru-RU" dirty="0" smtClean="0"/>
              <a:t>раннего и дошкольного возраста,</a:t>
            </a:r>
          </a:p>
          <a:p>
            <a:endParaRPr lang="ru-RU" dirty="0" smtClean="0"/>
          </a:p>
          <a:p>
            <a:r>
              <a:rPr lang="ru-RU" dirty="0" smtClean="0"/>
              <a:t>Современные тенденции развития дошкольного образования.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7489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Знаем, умеем и выполняем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556792"/>
            <a:ext cx="733925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Знаем, умеем, выполняем,</a:t>
            </a:r>
          </a:p>
          <a:p>
            <a:r>
              <a:rPr lang="ru-RU" sz="4400" b="1" dirty="0" smtClean="0"/>
              <a:t>но необходима доработка, </a:t>
            </a:r>
          </a:p>
          <a:p>
            <a:r>
              <a:rPr lang="ru-RU" sz="4400" b="1" dirty="0" smtClean="0"/>
              <a:t>корректировка</a:t>
            </a:r>
            <a:endParaRPr lang="ru-RU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780234"/>
            <a:ext cx="8351902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400" b="1" dirty="0" smtClean="0"/>
              <a:t>Не владеем совсем</a:t>
            </a:r>
          </a:p>
          <a:p>
            <a:r>
              <a:rPr lang="ru-RU" sz="4400" b="1" dirty="0" smtClean="0"/>
              <a:t> или владеем не в полной мере. </a:t>
            </a:r>
          </a:p>
          <a:p>
            <a:r>
              <a:rPr lang="ru-RU" sz="4400" b="1" dirty="0" smtClean="0"/>
              <a:t>Необходимо </a:t>
            </a:r>
            <a:r>
              <a:rPr lang="ru-RU" sz="1600" b="1" dirty="0" smtClean="0"/>
              <a:t>(курсы, самообразование по направлениям, практика)</a:t>
            </a:r>
          </a:p>
          <a:p>
            <a:r>
              <a:rPr lang="ru-RU" sz="4400" b="1" dirty="0" smtClean="0"/>
              <a:t>для  овладения 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t="21282" r="42170" b="20641"/>
          <a:stretch>
            <a:fillRect/>
          </a:stretch>
        </p:blipFill>
        <p:spPr bwMode="auto">
          <a:xfrm>
            <a:off x="611560" y="476672"/>
            <a:ext cx="790692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 l="7857" t="13781" r="28498" b="12392"/>
          <a:stretch>
            <a:fillRect/>
          </a:stretch>
        </p:blipFill>
        <p:spPr bwMode="auto">
          <a:xfrm>
            <a:off x="323528" y="548680"/>
            <a:ext cx="828092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21282" r="26674" b="22610"/>
          <a:stretch>
            <a:fillRect/>
          </a:stretch>
        </p:blipFill>
        <p:spPr bwMode="auto">
          <a:xfrm>
            <a:off x="683568" y="332656"/>
            <a:ext cx="763284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9523" t="59844" r="28970" b="28344"/>
          <a:stretch>
            <a:fillRect/>
          </a:stretch>
        </p:blipFill>
        <p:spPr bwMode="auto">
          <a:xfrm>
            <a:off x="611560" y="4149080"/>
            <a:ext cx="77768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899592" y="5589240"/>
            <a:ext cx="16561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52" t="13353" r="3151" b="6526"/>
          <a:stretch>
            <a:fillRect/>
          </a:stretch>
        </p:blipFill>
        <p:spPr bwMode="auto">
          <a:xfrm>
            <a:off x="395536" y="404664"/>
            <a:ext cx="799288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2422" r="3983" b="6250"/>
          <a:stretch>
            <a:fillRect/>
          </a:stretch>
        </p:blipFill>
        <p:spPr bwMode="auto">
          <a:xfrm>
            <a:off x="251520" y="260648"/>
            <a:ext cx="842493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12422" r="3430" b="13751"/>
          <a:stretch>
            <a:fillRect/>
          </a:stretch>
        </p:blipFill>
        <p:spPr bwMode="auto">
          <a:xfrm>
            <a:off x="251520" y="404664"/>
            <a:ext cx="867645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13407" r="3430" b="14735"/>
          <a:stretch>
            <a:fillRect/>
          </a:stretch>
        </p:blipFill>
        <p:spPr bwMode="auto">
          <a:xfrm>
            <a:off x="467544" y="404664"/>
            <a:ext cx="84249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5815" t="12797" r="27781" b="16329"/>
          <a:stretch>
            <a:fillRect/>
          </a:stretch>
        </p:blipFill>
        <p:spPr bwMode="auto">
          <a:xfrm>
            <a:off x="323528" y="404664"/>
            <a:ext cx="8639944" cy="518457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22266" r="22800" b="9813"/>
          <a:stretch>
            <a:fillRect/>
          </a:stretch>
        </p:blipFill>
        <p:spPr bwMode="auto">
          <a:xfrm>
            <a:off x="899592" y="442918"/>
            <a:ext cx="7560840" cy="543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04664"/>
            <a:ext cx="50829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Профессиональные стандарты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сфере общего образования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772816"/>
            <a:ext cx="59266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Педагога-психолога, </a:t>
            </a:r>
          </a:p>
          <a:p>
            <a:r>
              <a:rPr lang="ru-RU" sz="2400" dirty="0" smtClean="0"/>
              <a:t>Приказ Минтруда РФ от 24.07.2015, № 514н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 с 1.01.2017г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3212976"/>
            <a:ext cx="56252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Специалист в области воспитания, </a:t>
            </a:r>
          </a:p>
          <a:p>
            <a:r>
              <a:rPr lang="ru-RU" sz="2400" dirty="0" smtClean="0"/>
              <a:t>Приказ Минтруда РФ от 10.01.2017 №10н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</a:t>
            </a:r>
            <a:r>
              <a:rPr lang="ru-RU" sz="2400" b="1" dirty="0" smtClean="0">
                <a:solidFill>
                  <a:srgbClr val="C00000"/>
                </a:solidFill>
              </a:rPr>
              <a:t>с 6.02.2017г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4581128"/>
            <a:ext cx="56252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Педагог дополнительного образования, </a:t>
            </a:r>
            <a:endParaRPr lang="ru-RU" sz="2400" dirty="0" smtClean="0"/>
          </a:p>
          <a:p>
            <a:r>
              <a:rPr lang="ru-RU" sz="2400" dirty="0" smtClean="0"/>
              <a:t>Приказ Минтруда РФ от </a:t>
            </a:r>
            <a:r>
              <a:rPr lang="ru-RU" sz="2400" dirty="0" smtClean="0"/>
              <a:t>8.09.2015 №613н</a:t>
            </a:r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Применяется с  </a:t>
            </a:r>
            <a:r>
              <a:rPr lang="ru-RU" sz="2400" b="1" dirty="0" smtClean="0">
                <a:solidFill>
                  <a:srgbClr val="C00000"/>
                </a:solidFill>
              </a:rPr>
              <a:t>1.01.2018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292494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Педагога ( учителя, воспитателя) </a:t>
            </a:r>
          </a:p>
          <a:p>
            <a:r>
              <a:rPr lang="ru-RU" sz="2400" dirty="0" smtClean="0"/>
              <a:t>Приказ Минтруда РФ от 18.11..2013, № 544н</a:t>
            </a:r>
          </a:p>
          <a:p>
            <a:r>
              <a:rPr lang="ru-RU" sz="2400" b="1" dirty="0" smtClean="0"/>
              <a:t>Приостановлено действие с 30.03.2017 по </a:t>
            </a:r>
            <a:r>
              <a:rPr lang="ru-RU" sz="2400" b="1" dirty="0" smtClean="0">
                <a:solidFill>
                  <a:srgbClr val="C00000"/>
                </a:solidFill>
              </a:rPr>
              <a:t>1.09.2019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343" y="404664"/>
            <a:ext cx="848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Федеральный портал проектов нормативных правовых актов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3407" r="1304" b="66906"/>
          <a:stretch>
            <a:fillRect/>
          </a:stretch>
        </p:blipFill>
        <p:spPr bwMode="auto">
          <a:xfrm>
            <a:off x="755576" y="908720"/>
            <a:ext cx="7848872" cy="11521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168" t="14391" r="14498" b="11782"/>
          <a:stretch>
            <a:fillRect/>
          </a:stretch>
        </p:blipFill>
        <p:spPr bwMode="auto">
          <a:xfrm>
            <a:off x="323528" y="476672"/>
            <a:ext cx="82809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792088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28172" r="10071" b="9813"/>
          <a:stretch>
            <a:fillRect/>
          </a:stretch>
        </p:blipFill>
        <p:spPr bwMode="auto">
          <a:xfrm>
            <a:off x="251520" y="404664"/>
            <a:ext cx="855866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844824"/>
            <a:ext cx="4326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ТРУДОВЫЕ ДЕЙСТВИЯ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4911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НЕОБХОДИМЫЕ УМЕНИЯ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3429000"/>
            <a:ext cx="4831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НЕОБХОДИМЫЕ ЗНАНИЯ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123728" y="692696"/>
            <a:ext cx="43489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ДЕЯТЕЛЬНОСТЬ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149080"/>
            <a:ext cx="50688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ДРУГИЕ ХАРАКТЕРИСТИКИ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9552" y="4653136"/>
            <a:ext cx="5944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Соблюдение правовых, нравственных,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этических норм и профессиональной этики.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3250" r="70949" b="36588"/>
          <a:stretch>
            <a:fillRect/>
          </a:stretch>
        </p:blipFill>
        <p:spPr bwMode="auto">
          <a:xfrm>
            <a:off x="827584" y="548680"/>
            <a:ext cx="2520280" cy="489654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17347" t="46063" r="71031" b="38187"/>
          <a:stretch>
            <a:fillRect/>
          </a:stretch>
        </p:blipFill>
        <p:spPr bwMode="auto">
          <a:xfrm>
            <a:off x="3347864" y="620688"/>
            <a:ext cx="2376263" cy="388843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 l="17901" t="22438" r="70477" b="30313"/>
          <a:stretch>
            <a:fillRect/>
          </a:stretch>
        </p:blipFill>
        <p:spPr bwMode="auto">
          <a:xfrm>
            <a:off x="5868144" y="260648"/>
            <a:ext cx="3024336" cy="576064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5733256"/>
            <a:ext cx="3010055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ОБУЧЕНИЕ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432</Words>
  <Application>Microsoft Office PowerPoint</Application>
  <PresentationFormat>Экран (4:3)</PresentationFormat>
  <Paragraphs>91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43</cp:revision>
  <dcterms:created xsi:type="dcterms:W3CDTF">2018-12-06T10:06:05Z</dcterms:created>
  <dcterms:modified xsi:type="dcterms:W3CDTF">2018-12-17T09:37:54Z</dcterms:modified>
</cp:coreProperties>
</file>